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Amazing Grotesk" panose="020B0604020202020204" charset="0"/>
      <p:regular r:id="rId14"/>
    </p:embeddedFont>
    <p:embeddedFont>
      <p:font typeface="Amazing Grotesk Semi-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9" d="100"/>
          <a:sy n="79" d="100"/>
        </p:scale>
        <p:origin x="610" y="10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221677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uk-UA" noProof="0" dirty="0"/>
          </a:p>
        </p:txBody>
      </p:sp>
      <p:grpSp>
        <p:nvGrpSpPr>
          <p:cNvPr id="3" name="Group 3"/>
          <p:cNvGrpSpPr/>
          <p:nvPr/>
        </p:nvGrpSpPr>
        <p:grpSpPr>
          <a:xfrm>
            <a:off x="637711" y="341783"/>
            <a:ext cx="9920848" cy="2592598"/>
            <a:chOff x="0" y="0"/>
            <a:chExt cx="13227798" cy="3456798"/>
          </a:xfrm>
        </p:grpSpPr>
        <p:sp>
          <p:nvSpPr>
            <p:cNvPr id="4" name="AutoShape 4"/>
            <p:cNvSpPr/>
            <p:nvPr/>
          </p:nvSpPr>
          <p:spPr>
            <a:xfrm>
              <a:off x="0" y="3444053"/>
              <a:ext cx="13227798" cy="12745"/>
            </a:xfrm>
            <a:prstGeom prst="rect">
              <a:avLst/>
            </a:prstGeom>
            <a:solidFill>
              <a:srgbClr val="FFFFFF"/>
            </a:solidFill>
          </p:spPr>
          <p:txBody>
            <a:bodyPr/>
            <a:lstStyle/>
            <a:p>
              <a:endParaRPr lang="uk-UA" noProof="0" dirty="0"/>
            </a:p>
          </p:txBody>
        </p:sp>
        <p:sp>
          <p:nvSpPr>
            <p:cNvPr id="5" name="AutoShape 5"/>
            <p:cNvSpPr/>
            <p:nvPr/>
          </p:nvSpPr>
          <p:spPr>
            <a:xfrm>
              <a:off x="0" y="0"/>
              <a:ext cx="13227798" cy="12745"/>
            </a:xfrm>
            <a:prstGeom prst="rect">
              <a:avLst/>
            </a:prstGeom>
            <a:solidFill>
              <a:srgbClr val="FFFFFF"/>
            </a:solidFill>
          </p:spPr>
          <p:txBody>
            <a:bodyPr/>
            <a:lstStyle/>
            <a:p>
              <a:endParaRPr lang="uk-UA" noProof="0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788599"/>
              <a:ext cx="11613343" cy="1790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900"/>
                </a:lnSpc>
              </a:pPr>
              <a:r>
                <a:rPr lang="uk-UA" sz="9000" spc="-89" noProof="0" dirty="0" err="1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Knight</a:t>
              </a:r>
              <a:r>
                <a:rPr lang="uk-UA" sz="9000" spc="-89" noProof="0" dirty="0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 </a:t>
              </a:r>
              <a:r>
                <a:rPr lang="uk-UA" sz="9000" spc="-89" noProof="0" dirty="0" err="1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of</a:t>
              </a:r>
              <a:r>
                <a:rPr lang="uk-UA" sz="9000" spc="-89" noProof="0" dirty="0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 </a:t>
              </a:r>
              <a:r>
                <a:rPr lang="uk-UA" sz="9000" spc="-89" noProof="0" dirty="0" err="1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Ashes</a:t>
              </a:r>
              <a:endParaRPr lang="uk-UA" sz="9000" spc="-89" noProof="0" dirty="0">
                <a:solidFill>
                  <a:srgbClr val="FFFFFF"/>
                </a:solidFill>
                <a:latin typeface="Amazing Grotesk"/>
                <a:ea typeface="Amazing Grotesk"/>
                <a:cs typeface="Amazing Grotesk"/>
                <a:sym typeface="Amazing Grotesk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637711" y="2934381"/>
            <a:ext cx="10217460" cy="2376698"/>
            <a:chOff x="0" y="0"/>
            <a:chExt cx="13623281" cy="3168931"/>
          </a:xfrm>
        </p:grpSpPr>
        <p:sp>
          <p:nvSpPr>
            <p:cNvPr id="8" name="AutoShape 8"/>
            <p:cNvSpPr/>
            <p:nvPr/>
          </p:nvSpPr>
          <p:spPr>
            <a:xfrm>
              <a:off x="0" y="3156186"/>
              <a:ext cx="13623281" cy="12745"/>
            </a:xfrm>
            <a:prstGeom prst="rect">
              <a:avLst/>
            </a:prstGeom>
            <a:solidFill>
              <a:srgbClr val="FFFFFF"/>
            </a:solidFill>
          </p:spPr>
          <p:txBody>
            <a:bodyPr/>
            <a:lstStyle/>
            <a:p>
              <a:endParaRPr lang="uk-UA" noProof="0" dirty="0"/>
            </a:p>
          </p:txBody>
        </p:sp>
        <p:sp>
          <p:nvSpPr>
            <p:cNvPr id="9" name="AutoShape 9"/>
            <p:cNvSpPr/>
            <p:nvPr/>
          </p:nvSpPr>
          <p:spPr>
            <a:xfrm>
              <a:off x="0" y="0"/>
              <a:ext cx="13623281" cy="12745"/>
            </a:xfrm>
            <a:prstGeom prst="rect">
              <a:avLst/>
            </a:prstGeom>
            <a:solidFill>
              <a:srgbClr val="FFFFFF"/>
            </a:solidFill>
          </p:spPr>
          <p:txBody>
            <a:bodyPr/>
            <a:lstStyle/>
            <a:p>
              <a:endParaRPr lang="uk-UA" noProof="0" dirty="0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760024"/>
              <a:ext cx="11960557" cy="15314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399"/>
                </a:lnSpc>
              </a:pPr>
              <a:r>
                <a:rPr lang="uk-UA" sz="3999" spc="-39" noProof="0" dirty="0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Ігровий програмний застосунок в жанрі </a:t>
              </a:r>
              <a:r>
                <a:rPr lang="uk-UA" sz="3999" spc="-39" noProof="0" dirty="0" err="1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Dungeon</a:t>
              </a:r>
              <a:r>
                <a:rPr lang="uk-UA" sz="3999" spc="-39" noProof="0" dirty="0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 </a:t>
              </a:r>
              <a:r>
                <a:rPr lang="uk-UA" sz="3999" spc="-39" noProof="0" dirty="0" err="1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Crawler</a:t>
              </a:r>
              <a:endParaRPr lang="uk-UA" sz="3999" spc="-39" noProof="0" dirty="0">
                <a:solidFill>
                  <a:srgbClr val="FFFFFF"/>
                </a:solidFill>
                <a:latin typeface="Amazing Grotesk"/>
                <a:ea typeface="Amazing Grotesk"/>
                <a:cs typeface="Amazing Grotesk"/>
                <a:sym typeface="Amazing Grotesk"/>
              </a:endParaR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914100" y="5577809"/>
            <a:ext cx="3839263" cy="1062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uk-UA" sz="2000" b="1" noProof="0" dirty="0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Виконав: здобувач групи ПЗПІ-21-10 </a:t>
            </a:r>
            <a:r>
              <a:rPr lang="uk-UA" sz="2000" b="1" noProof="0" dirty="0" err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Бехов</a:t>
            </a:r>
            <a:r>
              <a:rPr lang="uk-UA" sz="2000" b="1" noProof="0" dirty="0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 Вадим Сергійович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37711" y="6810933"/>
            <a:ext cx="4392041" cy="1062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uk-UA" sz="2000" b="1" noProof="0" dirty="0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Науковий керівник: ст. </a:t>
            </a:r>
            <a:r>
              <a:rPr lang="uk-UA" sz="2000" b="1" noProof="0" dirty="0" err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викл</a:t>
            </a:r>
            <a:r>
              <a:rPr lang="uk-UA" sz="2000" b="1" noProof="0" dirty="0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. кафедри ПІ Матвєєв Дмитро Ігорович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665021" y="9201150"/>
            <a:ext cx="10175980" cy="71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uk-UA" sz="2000" b="1" noProof="0" dirty="0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Міністерство освіти і науки України</a:t>
            </a:r>
          </a:p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uk-UA" sz="2000" b="1" noProof="0" dirty="0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Харківський національний університет радіоелектроніки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24616" y="1953517"/>
            <a:ext cx="15638768" cy="7858481"/>
          </a:xfrm>
          <a:custGeom>
            <a:avLst/>
            <a:gdLst/>
            <a:ahLst/>
            <a:cxnLst/>
            <a:rect l="l" t="t" r="r" b="b"/>
            <a:pathLst>
              <a:path w="15638768" h="7858481">
                <a:moveTo>
                  <a:pt x="0" y="0"/>
                </a:moveTo>
                <a:lnTo>
                  <a:pt x="15638768" y="0"/>
                </a:lnTo>
                <a:lnTo>
                  <a:pt x="15638768" y="7858481"/>
                </a:lnTo>
                <a:lnTo>
                  <a:pt x="0" y="78584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172776" y="83831"/>
            <a:ext cx="9695624" cy="14255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b="1" dirty="0" err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Приклад</a:t>
            </a:r>
            <a:r>
              <a:rPr lang="en-US" sz="8000" b="1" dirty="0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 </a:t>
            </a:r>
            <a:r>
              <a:rPr lang="en-US" sz="8000" b="1" dirty="0" err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локацій</a:t>
            </a:r>
            <a:endParaRPr lang="en-US" sz="8000" b="1" dirty="0">
              <a:solidFill>
                <a:srgbClr val="FFFFFF"/>
              </a:solidFill>
              <a:latin typeface="Amazing Grotesk Semi-Bold"/>
              <a:ea typeface="Amazing Grotesk Semi-Bold"/>
              <a:cs typeface="Amazing Grotesk Semi-Bold"/>
              <a:sym typeface="Amazing Grotesk Semi-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55296" y="1594960"/>
            <a:ext cx="15468958" cy="8140539"/>
          </a:xfrm>
          <a:custGeom>
            <a:avLst/>
            <a:gdLst/>
            <a:ahLst/>
            <a:cxnLst/>
            <a:rect l="l" t="t" r="r" b="b"/>
            <a:pathLst>
              <a:path w="15468958" h="8140539">
                <a:moveTo>
                  <a:pt x="0" y="0"/>
                </a:moveTo>
                <a:lnTo>
                  <a:pt x="15468959" y="0"/>
                </a:lnTo>
                <a:lnTo>
                  <a:pt x="15468959" y="8140539"/>
                </a:lnTo>
                <a:lnTo>
                  <a:pt x="0" y="81405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731895" y="2937"/>
            <a:ext cx="10824210" cy="1425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b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Приклад геймплею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6921126" cy="10287000"/>
          </a:xfrm>
          <a:custGeom>
            <a:avLst/>
            <a:gdLst/>
            <a:ahLst/>
            <a:cxnLst/>
            <a:rect l="l" t="t" r="r" b="b"/>
            <a:pathLst>
              <a:path w="6921126" h="10287000">
                <a:moveTo>
                  <a:pt x="0" y="0"/>
                </a:moveTo>
                <a:lnTo>
                  <a:pt x="6921126" y="0"/>
                </a:lnTo>
                <a:lnTo>
                  <a:pt x="692112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91" b="-4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412950" y="800100"/>
            <a:ext cx="10058638" cy="16236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Дякую за увагу!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625239" y="3035196"/>
            <a:ext cx="9634061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Бехов Вадим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625239" y="3827041"/>
            <a:ext cx="9634061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vadym.bekhov@nure.ua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875964"/>
            <a:ext cx="7960894" cy="5970671"/>
          </a:xfrm>
          <a:custGeom>
            <a:avLst/>
            <a:gdLst/>
            <a:ahLst/>
            <a:cxnLst/>
            <a:rect l="l" t="t" r="r" b="b"/>
            <a:pathLst>
              <a:path w="7960894" h="5970671">
                <a:moveTo>
                  <a:pt x="0" y="0"/>
                </a:moveTo>
                <a:lnTo>
                  <a:pt x="7960894" y="0"/>
                </a:lnTo>
                <a:lnTo>
                  <a:pt x="7960894" y="5970670"/>
                </a:lnTo>
                <a:lnTo>
                  <a:pt x="0" y="59706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787700" y="1038198"/>
            <a:ext cx="6309812" cy="7141811"/>
            <a:chOff x="0" y="0"/>
            <a:chExt cx="8413082" cy="9522415"/>
          </a:xfrm>
        </p:grpSpPr>
        <p:sp>
          <p:nvSpPr>
            <p:cNvPr id="4" name="TextBox 4"/>
            <p:cNvSpPr txBox="1"/>
            <p:nvPr/>
          </p:nvSpPr>
          <p:spPr>
            <a:xfrm>
              <a:off x="0" y="9525"/>
              <a:ext cx="8413082" cy="19293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500"/>
                </a:lnSpc>
              </a:pPr>
              <a:r>
                <a:rPr lang="en-US" sz="5000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Історія Dungeon Crawler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764055"/>
              <a:ext cx="8413082" cy="66510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47"/>
                </a:lnSpc>
                <a:spcBef>
                  <a:spcPct val="0"/>
                </a:spcBef>
              </a:pPr>
              <a:r>
                <a:rPr lang="en-US" sz="1890" spc="56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Жанр Dungeon Crawler виник у 1970-х роках як цифрове втілення настільних рольових ігор, зокрема Dungeons &amp; Dragons. Однією з перших відеоігор цього жанру була dnd (1975), створена для мейнфреймів. У 1980-х жанр набув популярності завдяки таким іграм, як Wizardry (1981) та The Bard’s Tale (1985), що ввели покрокові бої та переміщення по сітці.</a:t>
              </a:r>
            </a:p>
            <a:p>
              <a:pPr algn="l">
                <a:lnSpc>
                  <a:spcPts val="2647"/>
                </a:lnSpc>
                <a:spcBef>
                  <a:spcPct val="0"/>
                </a:spcBef>
              </a:pPr>
              <a:endParaRPr lang="en-US" sz="1890" spc="56">
                <a:solidFill>
                  <a:srgbClr val="FFFFFF"/>
                </a:solidFill>
                <a:latin typeface="Amazing Grotesk"/>
                <a:ea typeface="Amazing Grotesk"/>
                <a:cs typeface="Amazing Grotesk"/>
                <a:sym typeface="Amazing Grotesk"/>
              </a:endParaRPr>
            </a:p>
            <a:p>
              <a:pPr algn="l">
                <a:lnSpc>
                  <a:spcPts val="2647"/>
                </a:lnSpc>
                <a:spcBef>
                  <a:spcPct val="0"/>
                </a:spcBef>
              </a:pPr>
              <a:r>
                <a:rPr lang="en-US" sz="1890" spc="56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Сьогодні dungeon crawler-и поєднують традиційні елементи жанру з новітніми технологіями, залишаючись актуальними завдяки процедурній генерації, кооперативному геймплею та візуальній естетиці ретро або сучасного вигляду.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023912" y="161789"/>
            <a:ext cx="8088817" cy="3259638"/>
          </a:xfrm>
          <a:custGeom>
            <a:avLst/>
            <a:gdLst/>
            <a:ahLst/>
            <a:cxnLst/>
            <a:rect l="l" t="t" r="r" b="b"/>
            <a:pathLst>
              <a:path w="8088817" h="3259638">
                <a:moveTo>
                  <a:pt x="0" y="0"/>
                </a:moveTo>
                <a:lnTo>
                  <a:pt x="8088817" y="0"/>
                </a:lnTo>
                <a:lnTo>
                  <a:pt x="8088817" y="3259637"/>
                </a:lnTo>
                <a:lnTo>
                  <a:pt x="0" y="32596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9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023912" y="3856157"/>
            <a:ext cx="8088817" cy="5945281"/>
          </a:xfrm>
          <a:custGeom>
            <a:avLst/>
            <a:gdLst/>
            <a:ahLst/>
            <a:cxnLst/>
            <a:rect l="l" t="t" r="r" b="b"/>
            <a:pathLst>
              <a:path w="8088817" h="5945281">
                <a:moveTo>
                  <a:pt x="0" y="0"/>
                </a:moveTo>
                <a:lnTo>
                  <a:pt x="8088817" y="0"/>
                </a:lnTo>
                <a:lnTo>
                  <a:pt x="8088817" y="5945280"/>
                </a:lnTo>
                <a:lnTo>
                  <a:pt x="0" y="59452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703973" y="630801"/>
            <a:ext cx="8440027" cy="9170636"/>
            <a:chOff x="0" y="0"/>
            <a:chExt cx="11253369" cy="12227515"/>
          </a:xfrm>
        </p:grpSpPr>
        <p:sp>
          <p:nvSpPr>
            <p:cNvPr id="5" name="TextBox 5"/>
            <p:cNvSpPr txBox="1"/>
            <p:nvPr/>
          </p:nvSpPr>
          <p:spPr>
            <a:xfrm>
              <a:off x="0" y="9525"/>
              <a:ext cx="11253369" cy="2856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500"/>
                </a:lnSpc>
              </a:pPr>
              <a:r>
                <a:rPr lang="en-US" sz="5000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Актуальність та привабливість Dungeon Crawler ігор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3691155"/>
              <a:ext cx="11253369" cy="84290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47"/>
                </a:lnSpc>
                <a:spcBef>
                  <a:spcPct val="0"/>
                </a:spcBef>
              </a:pPr>
              <a:r>
                <a:rPr lang="en-US" sz="1890" spc="56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Жанр Dungeon Crawler залишається популярним і сьогодні завдяки своїй гнучкості, глибокій ігровій механіці та відчуттю дослідження. Такі ігри часто поєднують:</a:t>
              </a:r>
            </a:p>
            <a:p>
              <a:pPr marL="408219" lvl="1" indent="-204110" algn="l">
                <a:lnSpc>
                  <a:spcPts val="2647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890" spc="56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Процедурну генерацію рівнів, що забезпечує унікальний досвід у кожному проходженні.</a:t>
              </a:r>
            </a:p>
            <a:p>
              <a:pPr marL="408219" lvl="1" indent="-204110" algn="l">
                <a:lnSpc>
                  <a:spcPts val="2647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890" spc="56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Систему здобичі (loot) та розвитку персонажа, яка мотивує гравця на дослідження та вдосконалення.</a:t>
              </a:r>
            </a:p>
            <a:p>
              <a:pPr marL="408219" lvl="1" indent="-204110" algn="l">
                <a:lnSpc>
                  <a:spcPts val="2647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890" spc="56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Атмосферу загадки й небезпеки, що захоплює й утримує увагу.</a:t>
              </a:r>
            </a:p>
            <a:p>
              <a:pPr marL="408219" lvl="1" indent="-204110" algn="l">
                <a:lnSpc>
                  <a:spcPts val="2647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890" spc="56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Тактичні бої та стратегічне мислення, особливо в покрокових чи реальних боях із ресурсним менеджментом.</a:t>
              </a:r>
            </a:p>
            <a:p>
              <a:pPr marL="408219" lvl="1" indent="-204110" algn="l">
                <a:lnSpc>
                  <a:spcPts val="2647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890" spc="56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Ретро-стиль чи сучасну графіку, що дозволяє охопити як фанатів класики, так і нову аудиторію.</a:t>
              </a:r>
            </a:p>
            <a:p>
              <a:pPr algn="l">
                <a:lnSpc>
                  <a:spcPts val="2647"/>
                </a:lnSpc>
                <a:spcBef>
                  <a:spcPct val="0"/>
                </a:spcBef>
              </a:pPr>
              <a:r>
                <a:rPr lang="en-US" sz="1890" spc="56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Dungeon crawler-и також легко адаптуються до різних платформ (ПК, консолі, мобільні пристрої) і добре підходять для інді-розробників завдяки модульності та повторюваності геймплею.</a:t>
              </a:r>
            </a:p>
            <a:p>
              <a:pPr algn="l">
                <a:lnSpc>
                  <a:spcPts val="2647"/>
                </a:lnSpc>
                <a:spcBef>
                  <a:spcPct val="0"/>
                </a:spcBef>
              </a:pPr>
              <a:endParaRPr lang="en-US" sz="1890" spc="56">
                <a:solidFill>
                  <a:srgbClr val="FFFFFF"/>
                </a:solidFill>
                <a:latin typeface="Amazing Grotesk"/>
                <a:ea typeface="Amazing Grotesk"/>
                <a:cs typeface="Amazing Grotesk"/>
                <a:sym typeface="Amazing Grotesk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807598" y="1558447"/>
            <a:ext cx="3592365" cy="4475711"/>
          </a:xfrm>
          <a:custGeom>
            <a:avLst/>
            <a:gdLst/>
            <a:ahLst/>
            <a:cxnLst/>
            <a:rect l="l" t="t" r="r" b="b"/>
            <a:pathLst>
              <a:path w="3592365" h="4475711">
                <a:moveTo>
                  <a:pt x="0" y="0"/>
                </a:moveTo>
                <a:lnTo>
                  <a:pt x="3592365" y="0"/>
                </a:lnTo>
                <a:lnTo>
                  <a:pt x="3592365" y="4475711"/>
                </a:lnTo>
                <a:lnTo>
                  <a:pt x="0" y="44757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465" r="-912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317973" y="1558447"/>
            <a:ext cx="3592365" cy="4475711"/>
          </a:xfrm>
          <a:custGeom>
            <a:avLst/>
            <a:gdLst/>
            <a:ahLst/>
            <a:cxnLst/>
            <a:rect l="l" t="t" r="r" b="b"/>
            <a:pathLst>
              <a:path w="3592365" h="4475711">
                <a:moveTo>
                  <a:pt x="0" y="0"/>
                </a:moveTo>
                <a:lnTo>
                  <a:pt x="3592365" y="0"/>
                </a:lnTo>
                <a:lnTo>
                  <a:pt x="3592365" y="4475711"/>
                </a:lnTo>
                <a:lnTo>
                  <a:pt x="0" y="44757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993" b="-8993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2828348" y="1558447"/>
            <a:ext cx="3652053" cy="4475711"/>
          </a:xfrm>
          <a:custGeom>
            <a:avLst/>
            <a:gdLst/>
            <a:ahLst/>
            <a:cxnLst/>
            <a:rect l="l" t="t" r="r" b="b"/>
            <a:pathLst>
              <a:path w="3652053" h="4475711">
                <a:moveTo>
                  <a:pt x="0" y="0"/>
                </a:moveTo>
                <a:lnTo>
                  <a:pt x="3652054" y="0"/>
                </a:lnTo>
                <a:lnTo>
                  <a:pt x="3652054" y="4475711"/>
                </a:lnTo>
                <a:lnTo>
                  <a:pt x="0" y="44757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102" r="-11102"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807598" y="6162745"/>
            <a:ext cx="3516977" cy="3867080"/>
            <a:chOff x="0" y="0"/>
            <a:chExt cx="4689303" cy="5156106"/>
          </a:xfrm>
        </p:grpSpPr>
        <p:sp>
          <p:nvSpPr>
            <p:cNvPr id="6" name="TextBox 6"/>
            <p:cNvSpPr txBox="1"/>
            <p:nvPr/>
          </p:nvSpPr>
          <p:spPr>
            <a:xfrm>
              <a:off x="0" y="-68802"/>
              <a:ext cx="4689303" cy="6200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767"/>
                </a:lnSpc>
                <a:spcBef>
                  <a:spcPct val="0"/>
                </a:spcBef>
              </a:pPr>
              <a:r>
                <a:rPr lang="en-US" sz="2690" spc="80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Dark Souls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170335"/>
              <a:ext cx="4689303" cy="37601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061"/>
                </a:lnSpc>
                <a:spcBef>
                  <a:spcPct val="0"/>
                </a:spcBef>
              </a:pPr>
              <a:r>
                <a:rPr lang="en-US" sz="1472" spc="44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Dark Souls – це рольова гра з відкритим світом, відома своєю високою складністю, атмосферою та бойовою системою. У грі використовується структура взаємопов’язаних рівнів, збереження прогресу вогнищами, а також глибока бойова механіка, де важлива витривалість, точність і тактика.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763856" y="329365"/>
            <a:ext cx="12760287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67"/>
              </a:lnSpc>
            </a:pPr>
            <a:r>
              <a:rPr lang="en-US" sz="5806">
                <a:solidFill>
                  <a:srgbClr val="FFFFFF"/>
                </a:solidFill>
                <a:latin typeface="Amazing Grotesk"/>
                <a:ea typeface="Amazing Grotesk"/>
                <a:cs typeface="Amazing Grotesk"/>
                <a:sym typeface="Amazing Grotesk"/>
              </a:rPr>
              <a:t>АНАЛІЗ МЕХАНІК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7317973" y="6162745"/>
            <a:ext cx="3516977" cy="3609905"/>
            <a:chOff x="0" y="0"/>
            <a:chExt cx="4689303" cy="4813206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8802"/>
              <a:ext cx="4689303" cy="6200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767"/>
                </a:lnSpc>
                <a:spcBef>
                  <a:spcPct val="0"/>
                </a:spcBef>
              </a:pPr>
              <a:r>
                <a:rPr lang="en-US" sz="2690" spc="80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Legend of Grimrock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170335"/>
              <a:ext cx="4689303" cy="34172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061"/>
                </a:lnSpc>
                <a:spcBef>
                  <a:spcPct val="0"/>
                </a:spcBef>
              </a:pPr>
              <a:r>
                <a:rPr lang="en-US" sz="1472" spc="44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Legend of Grimrock – це dungeon crawler з переміщенням по сітці в реальному часі. Гравець керує групою персонажів, досліджує підземелля, розв’язує головоломки та веде бої проти монстрів. Рівні створені вручну або процедурно, з акцентом на атмосферу, пастки та дослідження.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828348" y="6162745"/>
            <a:ext cx="3516977" cy="3609905"/>
            <a:chOff x="0" y="0"/>
            <a:chExt cx="4689303" cy="4813206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68802"/>
              <a:ext cx="4689303" cy="6200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767"/>
                </a:lnSpc>
                <a:spcBef>
                  <a:spcPct val="0"/>
                </a:spcBef>
              </a:pPr>
              <a:r>
                <a:rPr lang="en-US" sz="2690" spc="80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Demon`s Souls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170335"/>
              <a:ext cx="4689303" cy="34172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061"/>
                </a:lnSpc>
                <a:spcBef>
                  <a:spcPct val="0"/>
                </a:spcBef>
              </a:pPr>
              <a:r>
                <a:rPr lang="en-US" sz="1472" spc="44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Demon’s Souls – це бойова RPG, яка заклала основу "Souls-like" жанру. Вона пропонує гравцям нелінійний прогрес, систему душ як ресурсів, виклик і напругу. Гра включає мережеві елементи та атмосферний світ, який досліджується через складні й запам’ятовувані битви.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3782" y="3649909"/>
            <a:ext cx="6274959" cy="2311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00"/>
              </a:lnSpc>
            </a:pPr>
            <a:r>
              <a:rPr lang="en-US" sz="8000">
                <a:solidFill>
                  <a:srgbClr val="FFFFFF"/>
                </a:solidFill>
                <a:latin typeface="Amazing Grotesk"/>
                <a:ea typeface="Amazing Grotesk"/>
                <a:cs typeface="Amazing Grotesk"/>
                <a:sym typeface="Amazing Grotesk"/>
              </a:rPr>
              <a:t>Постановка задачі</a:t>
            </a:r>
          </a:p>
        </p:txBody>
      </p:sp>
      <p:sp>
        <p:nvSpPr>
          <p:cNvPr id="3" name="AutoShape 3"/>
          <p:cNvSpPr/>
          <p:nvPr/>
        </p:nvSpPr>
        <p:spPr>
          <a:xfrm>
            <a:off x="7303659" y="1028700"/>
            <a:ext cx="9955641" cy="9525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4" name="AutoShape 4"/>
          <p:cNvSpPr/>
          <p:nvPr/>
        </p:nvSpPr>
        <p:spPr>
          <a:xfrm>
            <a:off x="7303659" y="9248775"/>
            <a:ext cx="9955641" cy="9525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5" name="Group 5"/>
          <p:cNvGrpSpPr/>
          <p:nvPr/>
        </p:nvGrpSpPr>
        <p:grpSpPr>
          <a:xfrm>
            <a:off x="7303659" y="2380835"/>
            <a:ext cx="9955641" cy="5525330"/>
            <a:chOff x="0" y="0"/>
            <a:chExt cx="13274188" cy="7367107"/>
          </a:xfrm>
        </p:grpSpPr>
        <p:sp>
          <p:nvSpPr>
            <p:cNvPr id="6" name="TextBox 6"/>
            <p:cNvSpPr txBox="1"/>
            <p:nvPr/>
          </p:nvSpPr>
          <p:spPr>
            <a:xfrm>
              <a:off x="0" y="-66675"/>
              <a:ext cx="13274188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600" spc="78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Level-дизайн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852129"/>
              <a:ext cx="13274188" cy="31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882"/>
                </a:lnSpc>
                <a:spcBef>
                  <a:spcPct val="0"/>
                </a:spcBef>
              </a:pPr>
              <a:r>
                <a:rPr lang="en-US" sz="1344" spc="40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Локації повинні мати атмосферність та бути лаконічно побудовані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041012"/>
              <a:ext cx="13274188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600" spc="78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Різноманітність ігрових предметів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959816"/>
              <a:ext cx="13274188" cy="31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882"/>
                </a:lnSpc>
                <a:spcBef>
                  <a:spcPct val="0"/>
                </a:spcBef>
              </a:pPr>
              <a:r>
                <a:rPr lang="en-US" sz="1344" spc="40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Ігрова зброя має бути різноманітна, мати різні характеристики та візуальний вигляд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4148700"/>
              <a:ext cx="13274188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600" spc="78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Зрозумілий інтерфейс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5067504"/>
              <a:ext cx="13274188" cy="31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882"/>
                </a:lnSpc>
                <a:spcBef>
                  <a:spcPct val="0"/>
                </a:spcBef>
              </a:pPr>
              <a:r>
                <a:rPr lang="en-US" sz="1344" spc="40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Простий але гарний інтерфейс найбільше підійде для Dungeon Crawler гри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6138626"/>
              <a:ext cx="13274188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600" spc="78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Ціль гри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7057047"/>
              <a:ext cx="13274188" cy="31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882"/>
                </a:lnSpc>
                <a:spcBef>
                  <a:spcPct val="0"/>
                </a:spcBef>
              </a:pPr>
              <a:r>
                <a:rPr lang="en-US" sz="1344" spc="40">
                  <a:solidFill>
                    <a:srgbClr val="FFFFFF"/>
                  </a:solidFill>
                  <a:latin typeface="Amazing Grotesk"/>
                  <a:ea typeface="Amazing Grotesk"/>
                  <a:cs typeface="Amazing Grotesk"/>
                  <a:sym typeface="Amazing Grotesk"/>
                </a:rPr>
                <a:t>В грі має бути ціль, після виконання якої гравець зможе закінчити гру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0894" y="107859"/>
            <a:ext cx="7406640" cy="10071282"/>
          </a:xfrm>
          <a:custGeom>
            <a:avLst/>
            <a:gdLst/>
            <a:ahLst/>
            <a:cxnLst/>
            <a:rect l="l" t="t" r="r" b="b"/>
            <a:pathLst>
              <a:path w="7406640" h="10071282">
                <a:moveTo>
                  <a:pt x="0" y="0"/>
                </a:moveTo>
                <a:lnTo>
                  <a:pt x="7406640" y="0"/>
                </a:lnTo>
                <a:lnTo>
                  <a:pt x="7406640" y="10071282"/>
                </a:lnTo>
                <a:lnTo>
                  <a:pt x="0" y="100712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214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8181913" y="0"/>
            <a:ext cx="9539828" cy="16236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2880"/>
              </a:lnSpc>
              <a:spcBef>
                <a:spcPct val="0"/>
              </a:spcBef>
            </a:pPr>
            <a:r>
              <a:rPr lang="en-US" sz="9200" b="1" dirty="0" err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Алгоритм</a:t>
            </a:r>
            <a:endParaRPr lang="en-US" sz="9200" b="1" dirty="0">
              <a:solidFill>
                <a:srgbClr val="FFFFFF"/>
              </a:solidFill>
              <a:latin typeface="Amazing Grotesk Semi-Bold"/>
              <a:ea typeface="Amazing Grotesk Semi-Bold"/>
              <a:cs typeface="Amazing Grotesk Semi-Bold"/>
              <a:sym typeface="Amazing Grotesk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9253762" y="1333500"/>
            <a:ext cx="7396130" cy="1839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Алгоритм</a:t>
            </a:r>
            <a:r>
              <a:rPr lang="en-US" sz="5199" b="1" dirty="0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 </a:t>
            </a:r>
            <a:r>
              <a:rPr lang="en-US" sz="5199" b="1" dirty="0" err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генерації</a:t>
            </a:r>
            <a:r>
              <a:rPr lang="en-US" sz="5199" b="1" dirty="0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 </a:t>
            </a:r>
            <a:r>
              <a:rPr lang="en-US" sz="5199" b="1" dirty="0" err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ігрової</a:t>
            </a:r>
            <a:r>
              <a:rPr lang="en-US" sz="5199" b="1" dirty="0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 </a:t>
            </a:r>
            <a:r>
              <a:rPr lang="en-US" sz="5199" b="1" dirty="0" err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локації</a:t>
            </a:r>
            <a:endParaRPr lang="en-US" sz="5199" b="1" dirty="0">
              <a:solidFill>
                <a:srgbClr val="FFFFFF"/>
              </a:solidFill>
              <a:latin typeface="Amazing Grotesk Semi-Bold"/>
              <a:ea typeface="Amazing Grotesk Semi-Bold"/>
              <a:cs typeface="Amazing Grotesk Semi-Bold"/>
              <a:sym typeface="Amazing Grotesk Semi-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EA197A-F008-CF2A-BB36-FE9C5191292D}"/>
              </a:ext>
            </a:extLst>
          </p:cNvPr>
          <p:cNvSpPr txBox="1"/>
          <p:nvPr/>
        </p:nvSpPr>
        <p:spPr>
          <a:xfrm>
            <a:off x="9525000" y="3619500"/>
            <a:ext cx="7396130" cy="4708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Цей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алгоритм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описує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процес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генерації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рівня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у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грі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:</a:t>
            </a:r>
          </a:p>
          <a:p>
            <a:r>
              <a:rPr lang="en-US" b="1" dirty="0">
                <a:solidFill>
                  <a:schemeClr val="bg1"/>
                </a:solidFill>
                <a:latin typeface="Amazing Grotesk" panose="020B0604020202020204" charset="0"/>
              </a:rPr>
              <a:t>1.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Створення</a:t>
            </a:r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початкових</a:t>
            </a:r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секцій</a:t>
            </a:r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рівня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–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ініціалізація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структури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рівня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.</a:t>
            </a:r>
          </a:p>
          <a:p>
            <a:r>
              <a:rPr lang="en-US" b="1" dirty="0">
                <a:solidFill>
                  <a:schemeClr val="bg1"/>
                </a:solidFill>
                <a:latin typeface="Amazing Grotesk" panose="020B0604020202020204" charset="0"/>
              </a:rPr>
              <a:t>2.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Генерація</a:t>
            </a:r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гравця</a:t>
            </a:r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 у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стартовій</a:t>
            </a:r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кімнаті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–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гравець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розміщується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у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початковій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кімнаті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.</a:t>
            </a:r>
          </a:p>
          <a:p>
            <a:r>
              <a:rPr lang="en-US" b="1" dirty="0">
                <a:solidFill>
                  <a:schemeClr val="bg1"/>
                </a:solidFill>
                <a:latin typeface="Amazing Grotesk" panose="020B0604020202020204" charset="0"/>
              </a:rPr>
              <a:t>3.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Очікування</a:t>
            </a:r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переміщення</a:t>
            </a:r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гравця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–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гра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чекає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,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поки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гравець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увійде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в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іншу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кімнату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.</a:t>
            </a:r>
          </a:p>
          <a:p>
            <a:r>
              <a:rPr lang="en-US" b="1" dirty="0">
                <a:solidFill>
                  <a:schemeClr val="bg1"/>
                </a:solidFill>
                <a:latin typeface="Amazing Grotesk" panose="020B0604020202020204" charset="0"/>
              </a:rPr>
              <a:t>4.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Перевірка</a:t>
            </a:r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,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чи</a:t>
            </a:r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гравець</a:t>
            </a:r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 у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новій</a:t>
            </a:r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кімнаті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–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якщо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ні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,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повернення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до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очікування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.</a:t>
            </a:r>
          </a:p>
          <a:p>
            <a:r>
              <a:rPr lang="en-US" dirty="0">
                <a:solidFill>
                  <a:schemeClr val="bg1"/>
                </a:solidFill>
                <a:latin typeface="Amazing Grotesk" panose="020B0604020202020204" charset="0"/>
              </a:rPr>
              <a:t>5.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Якщо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так:</a:t>
            </a:r>
          </a:p>
          <a:p>
            <a:pPr lvl="1"/>
            <a:r>
              <a:rPr lang="en-US" b="1" dirty="0">
                <a:solidFill>
                  <a:schemeClr val="bg1"/>
                </a:solidFill>
                <a:latin typeface="Amazing Grotesk" panose="020B0604020202020204" charset="0"/>
              </a:rPr>
              <a:t>-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Перевірка</a:t>
            </a:r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,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чи</a:t>
            </a:r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всі</a:t>
            </a:r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сусідні</a:t>
            </a:r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кімнати</a:t>
            </a:r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згенеровані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:</a:t>
            </a:r>
          </a:p>
          <a:p>
            <a:pPr lvl="2"/>
            <a:r>
              <a:rPr lang="en-US" dirty="0">
                <a:solidFill>
                  <a:schemeClr val="bg1"/>
                </a:solidFill>
                <a:latin typeface="Amazing Grotesk" panose="020B0604020202020204" charset="0"/>
              </a:rPr>
              <a:t>-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Якщо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ні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–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генерація</a:t>
            </a:r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відсутніх</a:t>
            </a:r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кімнат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.</a:t>
            </a:r>
          </a:p>
          <a:p>
            <a:r>
              <a:rPr lang="en-US" b="1" dirty="0">
                <a:solidFill>
                  <a:schemeClr val="bg1"/>
                </a:solidFill>
                <a:latin typeface="Amazing Grotesk" panose="020B0604020202020204" charset="0"/>
              </a:rPr>
              <a:t>6.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Генерація</a:t>
            </a:r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декорацій</a:t>
            </a:r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 у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нових</a:t>
            </a:r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b="1" dirty="0" err="1">
                <a:solidFill>
                  <a:schemeClr val="bg1"/>
                </a:solidFill>
                <a:latin typeface="Amazing Grotesk" panose="020B0604020202020204" charset="0"/>
              </a:rPr>
              <a:t>кімнатах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.</a:t>
            </a:r>
          </a:p>
          <a:p>
            <a:r>
              <a:rPr lang="en-US" dirty="0">
                <a:solidFill>
                  <a:schemeClr val="bg1"/>
                </a:solidFill>
                <a:latin typeface="Amazing Grotesk" panose="020B0604020202020204" charset="0"/>
              </a:rPr>
              <a:t>7.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Повернення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до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очікування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переміщення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гравця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.</a:t>
            </a:r>
            <a:endParaRPr lang="en-US" dirty="0">
              <a:solidFill>
                <a:schemeClr val="bg1"/>
              </a:solidFill>
              <a:latin typeface="Amazing Grotesk" panose="020B0604020202020204" charset="0"/>
            </a:endParaRPr>
          </a:p>
          <a:p>
            <a:endParaRPr lang="ru-RU" dirty="0">
              <a:solidFill>
                <a:schemeClr val="bg1"/>
              </a:solidFill>
              <a:latin typeface="Amazing Grotesk" panose="020B0604020202020204" charset="0"/>
            </a:endParaRPr>
          </a:p>
          <a:p>
            <a:r>
              <a:rPr lang="ru-RU" b="1" dirty="0">
                <a:solidFill>
                  <a:schemeClr val="bg1"/>
                </a:solidFill>
                <a:latin typeface="Amazing Grotesk" panose="020B0604020202020204" charset="0"/>
              </a:rPr>
              <a:t>Суть: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кімнати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та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декорації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динамічно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генеруються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лише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тоді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, коли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гравець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заходить у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нові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частини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Amazing Grotesk" panose="020B0604020202020204" charset="0"/>
              </a:rPr>
              <a:t>рівня</a:t>
            </a:r>
            <a:r>
              <a:rPr lang="ru-RU" dirty="0">
                <a:solidFill>
                  <a:schemeClr val="bg1"/>
                </a:solidFill>
                <a:latin typeface="Amazing Grotesk" panose="020B0604020202020204" charset="0"/>
              </a:rPr>
              <a:t>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006296" y="0"/>
            <a:ext cx="15726349" cy="10287000"/>
          </a:xfrm>
          <a:custGeom>
            <a:avLst/>
            <a:gdLst/>
            <a:ahLst/>
            <a:cxnLst/>
            <a:rect l="l" t="t" r="r" b="b"/>
            <a:pathLst>
              <a:path w="15726349" h="10287000">
                <a:moveTo>
                  <a:pt x="0" y="0"/>
                </a:moveTo>
                <a:lnTo>
                  <a:pt x="15726348" y="0"/>
                </a:lnTo>
                <a:lnTo>
                  <a:pt x="1572634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28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10066" y="102553"/>
            <a:ext cx="6876534" cy="16236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 dirty="0" err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Технології</a:t>
            </a:r>
            <a:endParaRPr lang="en-US" sz="9200" b="1" dirty="0">
              <a:solidFill>
                <a:srgbClr val="FFFFFF"/>
              </a:solidFill>
              <a:latin typeface="Amazing Grotesk Semi-Bold"/>
              <a:ea typeface="Amazing Grotesk Semi-Bold"/>
              <a:cs typeface="Amazing Grotesk Semi-Bold"/>
              <a:sym typeface="Amazing Grotesk Semi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77825" y="2681012"/>
            <a:ext cx="6288048" cy="915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Unreal Engine 5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77825" y="3539532"/>
            <a:ext cx="6288048" cy="71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Кросплатформенне середовище для розробки комп’ютерних ігор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77825" y="4460925"/>
            <a:ext cx="6288048" cy="915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Blueprint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77825" y="5319445"/>
            <a:ext cx="6288048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Основна мова програмування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911527" y="1186160"/>
            <a:ext cx="12273667" cy="7717068"/>
          </a:xfrm>
          <a:custGeom>
            <a:avLst/>
            <a:gdLst/>
            <a:ahLst/>
            <a:cxnLst/>
            <a:rect l="l" t="t" r="r" b="b"/>
            <a:pathLst>
              <a:path w="12273667" h="7717068">
                <a:moveTo>
                  <a:pt x="0" y="0"/>
                </a:moveTo>
                <a:lnTo>
                  <a:pt x="12273668" y="0"/>
                </a:lnTo>
                <a:lnTo>
                  <a:pt x="12273668" y="7717069"/>
                </a:lnTo>
                <a:lnTo>
                  <a:pt x="0" y="77170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99970" y="13581"/>
            <a:ext cx="5268165" cy="213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 b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Приклад коду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99970" y="2375781"/>
            <a:ext cx="4353320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Перевірка на допустиму вагу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99970" y="2836445"/>
            <a:ext cx="3220801" cy="1002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 b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Перевіряється, чи не буде вага перевищувати максимальне знчення, при додаванні новгго предмету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99970" y="4432300"/>
            <a:ext cx="4353320" cy="71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Перевірка на вільне місце в ігровому інвентарі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99970" y="5248275"/>
            <a:ext cx="3220801" cy="1002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 b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Перевіряється, чи не буде вага перевищувати максимальне знчення, при додаванні новгго предмету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99970" y="6841490"/>
            <a:ext cx="4353320" cy="71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Спроба помістити повернутий предмет в ігровий інвентар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99970" y="7657465"/>
            <a:ext cx="3220801" cy="1002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 b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Якщо місця для предмету не вистачає, то відбувається перевірка чи можна розмістити повернутий предмет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909948" y="2035363"/>
            <a:ext cx="11967174" cy="8062883"/>
          </a:xfrm>
          <a:custGeom>
            <a:avLst/>
            <a:gdLst/>
            <a:ahLst/>
            <a:cxnLst/>
            <a:rect l="l" t="t" r="r" b="b"/>
            <a:pathLst>
              <a:path w="11967174" h="8062883">
                <a:moveTo>
                  <a:pt x="0" y="0"/>
                </a:moveTo>
                <a:lnTo>
                  <a:pt x="11967174" y="0"/>
                </a:lnTo>
                <a:lnTo>
                  <a:pt x="11967174" y="8062884"/>
                </a:lnTo>
                <a:lnTo>
                  <a:pt x="0" y="80628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914401" y="121603"/>
            <a:ext cx="16611600" cy="14255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b="1" dirty="0" err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Приклад</a:t>
            </a:r>
            <a:r>
              <a:rPr lang="en-US" sz="8000" b="1" dirty="0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 </a:t>
            </a:r>
            <a:r>
              <a:rPr lang="en-US" sz="8000" b="1" dirty="0" err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ігрового</a:t>
            </a:r>
            <a:r>
              <a:rPr lang="en-US" sz="8000" b="1" dirty="0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 </a:t>
            </a:r>
            <a:r>
              <a:rPr lang="en-US" sz="8000" b="1" dirty="0" err="1">
                <a:solidFill>
                  <a:srgbClr val="FFFFFF"/>
                </a:solidFill>
                <a:latin typeface="Amazing Grotesk Semi-Bold"/>
                <a:ea typeface="Amazing Grotesk Semi-Bold"/>
                <a:cs typeface="Amazing Grotesk Semi-Bold"/>
                <a:sym typeface="Amazing Grotesk Semi-Bold"/>
              </a:rPr>
              <a:t>інвентаря</a:t>
            </a:r>
            <a:endParaRPr lang="en-US" sz="8000" b="1" dirty="0">
              <a:solidFill>
                <a:srgbClr val="FFFFFF"/>
              </a:solidFill>
              <a:latin typeface="Amazing Grotesk Semi-Bold"/>
              <a:ea typeface="Amazing Grotesk Semi-Bold"/>
              <a:cs typeface="Amazing Grotesk Semi-Bold"/>
              <a:sym typeface="Amazing Grotesk Semi-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688</Words>
  <Application>Microsoft Office PowerPoint</Application>
  <PresentationFormat>Произвольный</PresentationFormat>
  <Paragraphs>66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Amazing Grotesk Semi-Bold</vt:lpstr>
      <vt:lpstr>Amazing Grotesk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Архитектурное бюро</dc:title>
  <cp:lastModifiedBy>Vadym Bekhov</cp:lastModifiedBy>
  <cp:revision>6</cp:revision>
  <dcterms:created xsi:type="dcterms:W3CDTF">2006-08-16T00:00:00Z</dcterms:created>
  <dcterms:modified xsi:type="dcterms:W3CDTF">2025-06-08T19:38:39Z</dcterms:modified>
  <dc:identifier>DAGpUo7OwCE</dc:identifier>
</cp:coreProperties>
</file>

<file path=docProps/thumbnail.jpeg>
</file>